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67" r:id="rId4"/>
    <p:sldId id="279" r:id="rId5"/>
    <p:sldId id="268" r:id="rId6"/>
    <p:sldId id="280" r:id="rId7"/>
    <p:sldId id="288" r:id="rId8"/>
    <p:sldId id="281" r:id="rId9"/>
    <p:sldId id="282" r:id="rId10"/>
    <p:sldId id="283" r:id="rId11"/>
    <p:sldId id="285" r:id="rId12"/>
    <p:sldId id="286" r:id="rId13"/>
    <p:sldId id="265" r:id="rId14"/>
  </p:sldIdLst>
  <p:sldSz cx="12192000" cy="6858000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8CBF"/>
    <a:srgbClr val="3C9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197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D854658-7286-4753-AFF6-3A332B20A1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44A6BFB-B808-4839-BA3B-BC538F83CF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5C8D8-EED6-4B97-8582-718C4F77DE17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69678B9-9FD7-47FA-86EA-53A53AF267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4163E-A2FE-4ED0-87A5-CA1F987B90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8AB6E-FE1B-40B8-BE90-811F95122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10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CBA3DBF-38F6-438D-ACAD-FD73A039E5E8}" type="datetimeFigureOut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F0DA755-F6F7-4986-8B40-2867B3E341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126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C099B0-3039-4978-9ADC-08B79A805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E5F14BB-E89E-46C5-857E-3A552E995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73C294-1486-4D45-ACE0-9B9B9BBD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04AA-4FC7-42C1-8B9E-51AB56859E24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65E159-8482-4BF1-8070-081D4C5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D8C147-DC5E-423E-97C6-6991041F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98CBF"/>
                </a:solidFill>
              </a:defRPr>
            </a:lvl1pPr>
          </a:lstStyle>
          <a:p>
            <a:fld id="{4C113F3B-DB51-4D89-8E23-8F2286F79D29}" type="slidenum">
              <a:rPr lang="ko-KR" altLang="en-US" smtClean="0"/>
              <a:pPr/>
              <a:t>‹#›</a:t>
            </a:fld>
            <a:r>
              <a:rPr lang="en-US" altLang="ko-KR" dirty="0"/>
              <a:t>/22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938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44F546-9110-48BB-97A7-723B92EE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D7893CD-7FD6-42EE-A7C6-04A63B0BD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B3158D-C89B-4A4F-8C50-F7C4D471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DA07-D756-41AE-9341-E7ECA9942500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7993D3-BB08-4FFF-A00D-0675CD82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414E80-9B42-4912-8076-DCFA2346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86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9F33C0-6C09-4812-AE98-538557026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7F099D-2BC5-41F5-B24E-68F663FBA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A7229A-07AF-4764-98F8-1945DB37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A4D6-46DE-4B5D-8277-1404BB0F0DFB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69BD7A-2C6F-498B-8479-0A41444F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870D2E-6452-4926-8878-95326E4D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03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F68CC-DB23-4953-B97B-DD8BA0AA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209E92-2F32-4BB0-BC02-A5243A54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EEC1-1FEC-4D5F-B5BC-FE6231A9B7D0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A54CE3F-FDC7-4A18-A831-94B9AF04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92A3A7A-82A8-46A4-836C-8AF636E9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03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A491B1-BD67-4041-8C54-1A482F3B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58BE70-1354-4073-87F3-C86BB1E2F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4419AC-39DC-4357-AC75-3A655D22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0F5-C89F-4E5E-B794-EFB764993817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FE1978-88A5-4493-AA37-6EEDAE8F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AE42D4-38DF-4396-8DCD-B28A9151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55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20BE3B-5EC3-440F-B4EB-B48B88BD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19DB72-262C-4EA0-820E-A3A8BD34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85146C-F0BF-4D67-9FD8-39881B53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E099-D44D-460B-9F53-30C67196351B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249C37-26AC-4B3F-BC20-3B7B7C9F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25CABD-7596-4564-B64D-4AF96E34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56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15CE64-7794-4FFE-A508-37BEF1B7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B99874-A155-4A05-A178-C0F6E2D29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EEC6DC-9F5F-4776-A02F-E2C89E45D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0C6E99-2BA0-43A6-9C0D-9958287F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B208-3CBE-4FB6-BC4D-825B549CDF87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7D988F-4DDB-4D53-A120-4CEDDC43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05E6F5-E655-47CA-BC59-CFE47E2A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16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7195A8-E802-4462-B04E-66DAB9A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8903F4-EBCB-4031-B811-B65007957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E8A0337-5581-403B-A7CB-15F65CE28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B62F9BB-4F9D-4585-834F-23CDE1419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5537773-575B-46DB-93C1-2E89729F4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D9AE739-EA25-4F8B-8344-47FFDDBA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54F-7B37-4864-B1E8-503118ADEEED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712A234-B947-4843-B2B9-18A6D3FF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AAEF59E-6CF8-4B3B-ABAC-6140D4BA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85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E45388-BBB4-4ADD-8144-21267176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52C81C6-0F60-407B-84AD-09F4717D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EE7C-2D95-4F2D-930D-54F5ABD54326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0BB746A-F00A-4CA5-B0A5-C7E01831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E9FFA1B-5C32-4332-A046-22BCBFD8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14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D15C8A3-D76C-431E-898E-F80E4DC6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A4-0FB0-48E8-8175-EE03AB1DD132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5AB73C8-1EB8-487A-B1B8-2D598BCE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48C1CA-D0CD-4BD6-9E7C-A0DCF6E0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pPr/>
              <a:t>‹#›</a:t>
            </a:fld>
            <a:r>
              <a:rPr lang="en-US" altLang="ko-KR" dirty="0"/>
              <a:t>/22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11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54839A-D468-4CF3-9C9D-E6481707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2625D1-1DE3-46A4-ADF2-5753E800D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E09E8B-B89E-4DCD-95AC-D701F090C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5BC5BB4-061B-4F0D-BA31-6E19E305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7244-6561-4BAF-BF19-A9E2519BCA9E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EC234C-A241-4AAA-8DA8-F4960282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FFED33-E0F0-41B2-87AD-AACBC575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38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DEEB6-841A-4726-A6FD-59B6D43C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9C822B4-0E1C-41FA-9015-F32434EA7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B4CA6E-0C0E-4D6F-8C1D-AE3E62169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F86AF2-794D-4AFA-950A-97B1214A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BCF5-F82A-44E3-B334-AAF41F03B309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42D8CF-1590-417A-BFE8-03F2096B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C9D86E-B440-489F-AA3C-CEECD1CD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3F3B-DB51-4D89-8E23-8F2286F79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48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F6F453F-55BE-4D68-8E61-CD0E14D6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0A374A-0461-4D4F-A170-C57ED7EC4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447968-B7BF-40E3-BC05-DC37210CD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3ABE7-AF53-42DB-B312-AD74127923E6}" type="datetime1">
              <a:rPr lang="ko-KR" altLang="en-US" smtClean="0"/>
              <a:t>2021-12-22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782442-D61C-44E6-B92B-70B527C08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4882D6-A1AF-4E8E-B615-7E04A8DCC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4C113F3B-DB51-4D89-8E23-8F2286F79D29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sz="1200" dirty="0"/>
              <a:t>/ 22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6109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21726DE-C61E-44A2-B8DC-52F69EE923AE}"/>
              </a:ext>
            </a:extLst>
          </p:cNvPr>
          <p:cNvSpPr txBox="1"/>
          <p:nvPr/>
        </p:nvSpPr>
        <p:spPr>
          <a:xfrm>
            <a:off x="1981685" y="1020982"/>
            <a:ext cx="82286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000" dirty="0" err="1"/>
              <a:t>짐꾸니</a:t>
            </a:r>
            <a:r>
              <a:rPr lang="ko-KR" altLang="en-US" sz="4000" dirty="0"/>
              <a:t> 출력 가이드 </a:t>
            </a:r>
            <a:endParaRPr lang="en-US" altLang="ko-KR" sz="4000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E353BEE-ADB0-4BF9-9601-00313A019E9D}"/>
              </a:ext>
            </a:extLst>
          </p:cNvPr>
          <p:cNvCxnSpPr>
            <a:cxnSpLocks/>
          </p:cNvCxnSpPr>
          <p:nvPr/>
        </p:nvCxnSpPr>
        <p:spPr>
          <a:xfrm>
            <a:off x="0" y="6226940"/>
            <a:ext cx="9085758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42F110C8-4B2F-4812-9FE9-0CD09F866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3" r="6875" b="1"/>
          <a:stretch/>
        </p:blipFill>
        <p:spPr>
          <a:xfrm>
            <a:off x="10477851" y="197256"/>
            <a:ext cx="1249960" cy="70788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FF37988-7F26-4BB0-B0E9-42E49B846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614" y="1972149"/>
            <a:ext cx="4448175" cy="344805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0E95B65-43BE-49F9-99CF-03FBDCD38B95}"/>
              </a:ext>
            </a:extLst>
          </p:cNvPr>
          <p:cNvSpPr/>
          <p:nvPr/>
        </p:nvSpPr>
        <p:spPr>
          <a:xfrm>
            <a:off x="7119163" y="2592837"/>
            <a:ext cx="3702636" cy="1767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거래처 계정 </a:t>
            </a:r>
            <a:r>
              <a:rPr lang="ko-KR" altLang="en-US" sz="1200" dirty="0" err="1">
                <a:solidFill>
                  <a:schemeClr val="tx1"/>
                </a:solidFill>
              </a:rPr>
              <a:t>발급시</a:t>
            </a:r>
            <a:r>
              <a:rPr lang="ko-KR" altLang="en-US" sz="1200" dirty="0">
                <a:solidFill>
                  <a:schemeClr val="tx1"/>
                </a:solidFill>
              </a:rPr>
              <a:t> 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사업자등록증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</a:t>
            </a:r>
            <a:r>
              <a:rPr lang="ko-KR" altLang="en-US" sz="1200" dirty="0" err="1">
                <a:solidFill>
                  <a:schemeClr val="tx1"/>
                </a:solidFill>
              </a:rPr>
              <a:t>수출자</a:t>
            </a:r>
            <a:r>
              <a:rPr lang="ko-KR" altLang="en-US" sz="1200" dirty="0">
                <a:solidFill>
                  <a:schemeClr val="tx1"/>
                </a:solidFill>
              </a:rPr>
              <a:t> 고정 </a:t>
            </a:r>
            <a:r>
              <a:rPr lang="ko-KR" altLang="en-US" sz="1200" dirty="0" err="1">
                <a:solidFill>
                  <a:schemeClr val="tx1"/>
                </a:solidFill>
              </a:rPr>
              <a:t>등록시</a:t>
            </a:r>
            <a:r>
              <a:rPr lang="ko-KR" altLang="en-US" sz="1200" dirty="0">
                <a:solidFill>
                  <a:schemeClr val="tx1"/>
                </a:solidFill>
              </a:rPr>
              <a:t>  필요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3, </a:t>
            </a:r>
            <a:r>
              <a:rPr lang="ko-KR" altLang="en-US" sz="1200" dirty="0">
                <a:solidFill>
                  <a:schemeClr val="tx1"/>
                </a:solidFill>
              </a:rPr>
              <a:t>이메일 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전화번호 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담당자 연락처 </a:t>
            </a:r>
          </a:p>
        </p:txBody>
      </p:sp>
    </p:spTree>
    <p:extLst>
      <p:ext uri="{BB962C8B-B14F-4D97-AF65-F5344CB8AC3E}">
        <p14:creationId xmlns:p14="http://schemas.microsoft.com/office/powerpoint/2010/main" val="399363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117285"/>
            <a:ext cx="12192000" cy="1740712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FF3968-4992-40F8-969F-014342FDA2D6}"/>
              </a:ext>
            </a:extLst>
          </p:cNvPr>
          <p:cNvSpPr txBox="1"/>
          <p:nvPr/>
        </p:nvSpPr>
        <p:spPr>
          <a:xfrm>
            <a:off x="176978" y="140733"/>
            <a:ext cx="573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 순서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8 (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76ECC17-9751-42B8-87DC-0E3D2D6BD4AC}"/>
              </a:ext>
            </a:extLst>
          </p:cNvPr>
          <p:cNvSpPr/>
          <p:nvPr/>
        </p:nvSpPr>
        <p:spPr>
          <a:xfrm>
            <a:off x="8478517" y="1037784"/>
            <a:ext cx="2896955" cy="3592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EMS </a:t>
            </a:r>
            <a:r>
              <a:rPr lang="ko-KR" altLang="en-US" sz="1200" dirty="0">
                <a:solidFill>
                  <a:schemeClr val="tx1"/>
                </a:solidFill>
              </a:rPr>
              <a:t>출고 내역 조회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</a:rPr>
              <a:t>접수일자 ▶ 조회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 err="1">
                <a:solidFill>
                  <a:schemeClr val="tx1"/>
                </a:solidFill>
              </a:rPr>
              <a:t>기표지출력건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</a:rPr>
              <a:t>등록일자 ▶ 조회</a:t>
            </a:r>
            <a:r>
              <a:rPr lang="en-US" altLang="ko-KR" sz="1200" dirty="0">
                <a:solidFill>
                  <a:schemeClr val="tx1"/>
                </a:solidFill>
              </a:rPr>
              <a:t>(EMS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</a:rPr>
              <a:t>발송건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2 , </a:t>
            </a:r>
            <a:r>
              <a:rPr lang="ko-KR" altLang="en-US" sz="1200" dirty="0">
                <a:solidFill>
                  <a:schemeClr val="tx1"/>
                </a:solidFill>
              </a:rPr>
              <a:t>엑셀다운로드 가능 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F9066F4-526C-48AC-8B85-52D96B6B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8" y="865901"/>
            <a:ext cx="1714500" cy="12001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EA4CFC8-E4AE-4987-9B90-CCEA6359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95" y="2189659"/>
            <a:ext cx="7780571" cy="35929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99C6721-2ED0-4F5B-B5FA-B21EAD5E6B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43" r="6875" b="1"/>
          <a:stretch/>
        </p:blipFill>
        <p:spPr>
          <a:xfrm>
            <a:off x="10595297" y="166695"/>
            <a:ext cx="1249960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9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117288"/>
            <a:ext cx="12192000" cy="1740712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FF3968-4992-40F8-969F-014342FDA2D6}"/>
              </a:ext>
            </a:extLst>
          </p:cNvPr>
          <p:cNvSpPr txBox="1"/>
          <p:nvPr/>
        </p:nvSpPr>
        <p:spPr>
          <a:xfrm>
            <a:off x="176978" y="140733"/>
            <a:ext cx="573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출력폼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예시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CE365F1-6A5D-47B6-B2EF-F5CA1A0C3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3" r="6875" b="1"/>
          <a:stretch/>
        </p:blipFill>
        <p:spPr>
          <a:xfrm>
            <a:off x="10477851" y="197256"/>
            <a:ext cx="1249960" cy="707886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DC08636F-2F9F-459A-96FB-0C6FF8F3A9E9}"/>
              </a:ext>
            </a:extLst>
          </p:cNvPr>
          <p:cNvSpPr/>
          <p:nvPr/>
        </p:nvSpPr>
        <p:spPr>
          <a:xfrm>
            <a:off x="10083567" y="1085296"/>
            <a:ext cx="1906289" cy="3592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</a:t>
            </a:r>
            <a:r>
              <a:rPr lang="ko-KR" altLang="en-US" sz="1200" dirty="0">
                <a:solidFill>
                  <a:schemeClr val="tx1"/>
                </a:solidFill>
              </a:rPr>
              <a:t>좌측 </a:t>
            </a:r>
            <a:r>
              <a:rPr lang="en-US" altLang="ko-KR" sz="1200" dirty="0">
                <a:solidFill>
                  <a:schemeClr val="tx1"/>
                </a:solidFill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</a:rPr>
              <a:t>주문서 출력 </a:t>
            </a:r>
            <a:r>
              <a:rPr lang="en-US" altLang="ko-KR" sz="1200" dirty="0">
                <a:solidFill>
                  <a:schemeClr val="tx1"/>
                </a:solidFill>
              </a:rPr>
              <a:t>(8P)</a:t>
            </a:r>
          </a:p>
          <a:p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</a:t>
            </a:r>
            <a:r>
              <a:rPr lang="ko-KR" altLang="en-US" sz="1200" dirty="0">
                <a:solidFill>
                  <a:schemeClr val="tx1"/>
                </a:solidFill>
              </a:rPr>
              <a:t>우측 </a:t>
            </a:r>
            <a:r>
              <a:rPr lang="en-US" altLang="ko-KR" sz="1200" dirty="0">
                <a:solidFill>
                  <a:schemeClr val="tx1"/>
                </a:solidFill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</a:rPr>
              <a:t>전용기표지라벨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95E279D-627D-40CE-B247-46DC2AF40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9" y="706773"/>
            <a:ext cx="5257868" cy="565208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4F738A9-A84B-4440-98FF-704DDB6B6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498" y="706773"/>
            <a:ext cx="3836950" cy="5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117288"/>
            <a:ext cx="12192000" cy="1740712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FF3968-4992-40F8-969F-014342FDA2D6}"/>
              </a:ext>
            </a:extLst>
          </p:cNvPr>
          <p:cNvSpPr txBox="1"/>
          <p:nvPr/>
        </p:nvSpPr>
        <p:spPr>
          <a:xfrm>
            <a:off x="176978" y="140733"/>
            <a:ext cx="5737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출력폼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예시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CE365F1-6A5D-47B6-B2EF-F5CA1A0C3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3" r="6875" b="1"/>
          <a:stretch/>
        </p:blipFill>
        <p:spPr>
          <a:xfrm>
            <a:off x="10477851" y="197256"/>
            <a:ext cx="1249960" cy="70788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89AABE3-9DD6-4469-BD41-273F1A7FA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8" y="717258"/>
            <a:ext cx="4821935" cy="542348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DC08636F-2F9F-459A-96FB-0C6FF8F3A9E9}"/>
              </a:ext>
            </a:extLst>
          </p:cNvPr>
          <p:cNvSpPr/>
          <p:nvPr/>
        </p:nvSpPr>
        <p:spPr>
          <a:xfrm>
            <a:off x="10083567" y="1085296"/>
            <a:ext cx="1906289" cy="3592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좌측 </a:t>
            </a:r>
            <a:r>
              <a:rPr lang="en-US" altLang="ko-KR" sz="1200" dirty="0">
                <a:solidFill>
                  <a:schemeClr val="tx1"/>
                </a:solidFill>
              </a:rPr>
              <a:t>– A4 (5P) </a:t>
            </a:r>
            <a:r>
              <a:rPr lang="ko-KR" altLang="en-US" sz="1200" dirty="0">
                <a:solidFill>
                  <a:schemeClr val="tx1"/>
                </a:solidFill>
              </a:rPr>
              <a:t>출력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</a:t>
            </a:r>
            <a:r>
              <a:rPr lang="ko-KR" altLang="en-US" sz="1200" dirty="0">
                <a:solidFill>
                  <a:schemeClr val="tx1"/>
                </a:solidFill>
              </a:rPr>
              <a:t>우측 </a:t>
            </a:r>
            <a:r>
              <a:rPr lang="en-US" altLang="ko-KR" sz="1200" dirty="0">
                <a:solidFill>
                  <a:schemeClr val="tx1"/>
                </a:solidFill>
              </a:rPr>
              <a:t>– A4 (1P) </a:t>
            </a:r>
            <a:r>
              <a:rPr lang="ko-KR" altLang="en-US" sz="1200" dirty="0">
                <a:solidFill>
                  <a:schemeClr val="tx1"/>
                </a:solidFill>
              </a:rPr>
              <a:t>출력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7AEEBAC-CEC9-4A25-B51C-0AC0D316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689" y="794639"/>
            <a:ext cx="4430205" cy="52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0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21726DE-C61E-44A2-B8DC-52F69EE923AE}"/>
              </a:ext>
            </a:extLst>
          </p:cNvPr>
          <p:cNvSpPr txBox="1"/>
          <p:nvPr/>
        </p:nvSpPr>
        <p:spPr>
          <a:xfrm>
            <a:off x="1824431" y="2058662"/>
            <a:ext cx="8915400" cy="1057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800" b="1" i="0" dirty="0">
                <a:solidFill>
                  <a:srgbClr val="3C9FCC"/>
                </a:solidFill>
                <a:effectLst/>
                <a:latin typeface="나눔바른고딕 옛한글"/>
              </a:rPr>
              <a:t>Thank you for your supports.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81D68AE-C81C-468F-9C74-E7AF65FFF5D2}"/>
              </a:ext>
            </a:extLst>
          </p:cNvPr>
          <p:cNvCxnSpPr>
            <a:cxnSpLocks/>
          </p:cNvCxnSpPr>
          <p:nvPr/>
        </p:nvCxnSpPr>
        <p:spPr>
          <a:xfrm>
            <a:off x="0" y="6226940"/>
            <a:ext cx="9085758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2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090358"/>
            <a:ext cx="12192000" cy="1767639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矩形 3">
            <a:extLst>
              <a:ext uri="{FF2B5EF4-FFF2-40B4-BE49-F238E27FC236}">
                <a16:creationId xmlns:a16="http://schemas.microsoft.com/office/drawing/2014/main" id="{BFF2C702-6F0B-4EFA-B700-07A523BD371A}"/>
              </a:ext>
            </a:extLst>
          </p:cNvPr>
          <p:cNvSpPr/>
          <p:nvPr/>
        </p:nvSpPr>
        <p:spPr>
          <a:xfrm>
            <a:off x="4733761" y="2841873"/>
            <a:ext cx="2389632" cy="7040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endParaRPr lang="zh-TW" sz="4500" dirty="0">
              <a:latin typeface="+mj-lt"/>
              <a:ea typeface="MingLiU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E61C4-43D7-457A-840E-56BC1CFF5425}"/>
              </a:ext>
            </a:extLst>
          </p:cNvPr>
          <p:cNvSpPr txBox="1"/>
          <p:nvPr/>
        </p:nvSpPr>
        <p:spPr>
          <a:xfrm>
            <a:off x="656438" y="104911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http://www.withusoft.com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FC6CA0-EEC3-42DA-9FE0-6F0481A7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38" y="1521065"/>
            <a:ext cx="8372475" cy="305752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A574731-D159-40E8-9888-25634FB91EBB}"/>
              </a:ext>
            </a:extLst>
          </p:cNvPr>
          <p:cNvSpPr/>
          <p:nvPr/>
        </p:nvSpPr>
        <p:spPr>
          <a:xfrm>
            <a:off x="9185946" y="1446698"/>
            <a:ext cx="2625753" cy="102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고객지원 클릭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</a:t>
            </a:r>
            <a:r>
              <a:rPr lang="ko-KR" altLang="en-US" sz="1200" dirty="0" err="1">
                <a:solidFill>
                  <a:schemeClr val="tx1"/>
                </a:solidFill>
              </a:rPr>
              <a:t>짐글로벌</a:t>
            </a:r>
            <a:r>
              <a:rPr lang="ko-KR" altLang="en-US" sz="1200" dirty="0">
                <a:solidFill>
                  <a:schemeClr val="tx1"/>
                </a:solidFill>
              </a:rPr>
              <a:t> 관리자프로그램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</a:rPr>
              <a:t>다운설치  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CD4F2F3-0D35-444D-94EB-877D07B12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96" y="2910926"/>
            <a:ext cx="4057650" cy="29241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B141450-DEB0-40F7-BA44-9E5C6BE25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43" r="6875" b="1"/>
          <a:stretch/>
        </p:blipFill>
        <p:spPr>
          <a:xfrm>
            <a:off x="10477851" y="197256"/>
            <a:ext cx="1249960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7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090358"/>
            <a:ext cx="12192000" cy="1767639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51C5A8A-2444-49AF-86B2-74F74676CFA5}"/>
              </a:ext>
            </a:extLst>
          </p:cNvPr>
          <p:cNvSpPr txBox="1"/>
          <p:nvPr/>
        </p:nvSpPr>
        <p:spPr>
          <a:xfrm>
            <a:off x="176978" y="140733"/>
            <a:ext cx="4340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 순서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F89E4C7-8E32-4DE7-B25A-B6DE3C59C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68" y="1009297"/>
            <a:ext cx="676275" cy="89535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6E41C53-3DDE-469D-89A3-D7B4EAE3C5A0}"/>
              </a:ext>
            </a:extLst>
          </p:cNvPr>
          <p:cNvSpPr/>
          <p:nvPr/>
        </p:nvSpPr>
        <p:spPr>
          <a:xfrm>
            <a:off x="2223040" y="895285"/>
            <a:ext cx="2625753" cy="1028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바탕 화면 아이콘 생성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</a:t>
            </a:r>
            <a:r>
              <a:rPr lang="ko-KR" altLang="en-US" sz="1200" dirty="0" err="1">
                <a:solidFill>
                  <a:schemeClr val="tx1"/>
                </a:solidFill>
              </a:rPr>
              <a:t>클릭후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ID / PW </a:t>
            </a:r>
            <a:r>
              <a:rPr lang="ko-KR" altLang="en-US" sz="1200" dirty="0">
                <a:solidFill>
                  <a:schemeClr val="tx1"/>
                </a:solidFill>
              </a:rPr>
              <a:t>후 로그인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D16D869-09FD-442C-B8DF-574C18DC7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68" y="2179367"/>
            <a:ext cx="4429125" cy="3305175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6D576F0F-4E0C-4771-B36E-90F1E8A60B7A}"/>
              </a:ext>
            </a:extLst>
          </p:cNvPr>
          <p:cNvSpPr/>
          <p:nvPr/>
        </p:nvSpPr>
        <p:spPr>
          <a:xfrm>
            <a:off x="7343207" y="895285"/>
            <a:ext cx="3713483" cy="413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출고 정보 설정  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A10252F3-9665-4404-ADD1-D9647B63B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054" y="3556266"/>
            <a:ext cx="3702636" cy="2432472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5ECF9C4B-6B99-4C67-B101-A2CB18BCB85A}"/>
              </a:ext>
            </a:extLst>
          </p:cNvPr>
          <p:cNvSpPr/>
          <p:nvPr/>
        </p:nvSpPr>
        <p:spPr>
          <a:xfrm>
            <a:off x="7354054" y="1548655"/>
            <a:ext cx="3702636" cy="1767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수출신고를 원하는 고객사를 위한 방법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기본마스터 정보로 등록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: </a:t>
            </a:r>
            <a:r>
              <a:rPr lang="ko-KR" altLang="en-US" sz="1200" dirty="0">
                <a:solidFill>
                  <a:schemeClr val="tx1"/>
                </a:solidFill>
              </a:rPr>
              <a:t>소량 품목 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소량 </a:t>
            </a:r>
            <a:r>
              <a:rPr lang="en-US" altLang="ko-KR" sz="1200" dirty="0">
                <a:solidFill>
                  <a:schemeClr val="tx1"/>
                </a:solidFill>
              </a:rPr>
              <a:t>HS </a:t>
            </a:r>
            <a:r>
              <a:rPr lang="ko-KR" altLang="en-US" sz="1200" dirty="0">
                <a:solidFill>
                  <a:schemeClr val="tx1"/>
                </a:solidFill>
              </a:rPr>
              <a:t>코드 운영하는 고객사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</a:t>
            </a:r>
            <a:r>
              <a:rPr lang="ko-KR" altLang="en-US" sz="1200" dirty="0">
                <a:solidFill>
                  <a:schemeClr val="tx1"/>
                </a:solidFill>
              </a:rPr>
              <a:t>상품명 마스터 정보로 매칭 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 err="1">
                <a:solidFill>
                  <a:schemeClr val="tx1"/>
                </a:solidFill>
              </a:rPr>
              <a:t>다음장</a:t>
            </a:r>
            <a:r>
              <a:rPr lang="ko-KR" altLang="en-US" sz="1200" dirty="0">
                <a:solidFill>
                  <a:schemeClr val="tx1"/>
                </a:solidFill>
              </a:rPr>
              <a:t> 참조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  : </a:t>
            </a:r>
            <a:r>
              <a:rPr lang="ko-KR" altLang="en-US" sz="1200" dirty="0">
                <a:solidFill>
                  <a:schemeClr val="tx1"/>
                </a:solidFill>
              </a:rPr>
              <a:t>고객사 아이템 </a:t>
            </a:r>
            <a:r>
              <a:rPr lang="ko-KR" altLang="en-US" sz="1200" dirty="0" err="1">
                <a:solidFill>
                  <a:schemeClr val="tx1"/>
                </a:solidFill>
              </a:rPr>
              <a:t>세팅후</a:t>
            </a:r>
            <a:r>
              <a:rPr lang="ko-KR" altLang="en-US" sz="1200" dirty="0">
                <a:solidFill>
                  <a:schemeClr val="tx1"/>
                </a:solidFill>
              </a:rPr>
              <a:t> 사용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3, </a:t>
            </a:r>
            <a:r>
              <a:rPr lang="ko-KR" altLang="en-US" sz="1200" dirty="0">
                <a:solidFill>
                  <a:schemeClr val="tx1"/>
                </a:solidFill>
              </a:rPr>
              <a:t>주문서 칼럼 항목 추가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: </a:t>
            </a:r>
            <a:r>
              <a:rPr lang="ko-KR" altLang="en-US" sz="1200" dirty="0">
                <a:solidFill>
                  <a:schemeClr val="tx1"/>
                </a:solidFill>
              </a:rPr>
              <a:t>엑셀파일 그대로 생성 하여 발송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4, </a:t>
            </a:r>
            <a:r>
              <a:rPr lang="ko-KR" altLang="en-US" sz="1200" dirty="0" err="1">
                <a:solidFill>
                  <a:schemeClr val="tx1"/>
                </a:solidFill>
              </a:rPr>
              <a:t>송화인타이틀</a:t>
            </a:r>
            <a:r>
              <a:rPr lang="ko-KR" altLang="en-US" sz="1200" dirty="0">
                <a:solidFill>
                  <a:schemeClr val="tx1"/>
                </a:solidFill>
              </a:rPr>
              <a:t> 변경등록 </a:t>
            </a:r>
            <a:r>
              <a:rPr lang="en-US" altLang="ko-KR" sz="1200" dirty="0">
                <a:solidFill>
                  <a:schemeClr val="tx1"/>
                </a:solidFill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</a:rPr>
              <a:t>발송자명 </a:t>
            </a:r>
            <a:r>
              <a:rPr lang="ko-KR" altLang="en-US" sz="1200" dirty="0" err="1">
                <a:solidFill>
                  <a:schemeClr val="tx1"/>
                </a:solidFill>
              </a:rPr>
              <a:t>수정시</a:t>
            </a:r>
            <a:r>
              <a:rPr lang="ko-KR" altLang="en-US" sz="1200" dirty="0">
                <a:solidFill>
                  <a:schemeClr val="tx1"/>
                </a:solidFill>
              </a:rPr>
              <a:t> 활용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A7D008C-2EE0-4BC8-908D-2E55657347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43" r="6875" b="1"/>
          <a:stretch/>
        </p:blipFill>
        <p:spPr>
          <a:xfrm>
            <a:off x="10765062" y="145114"/>
            <a:ext cx="1249960" cy="70788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6523E4B-A249-4EF4-97C8-6CC368A56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049" y="814267"/>
            <a:ext cx="20669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090358"/>
            <a:ext cx="12192000" cy="1767639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51C5A8A-2444-49AF-86B2-74F74676CFA5}"/>
              </a:ext>
            </a:extLst>
          </p:cNvPr>
          <p:cNvSpPr txBox="1"/>
          <p:nvPr/>
        </p:nvSpPr>
        <p:spPr>
          <a:xfrm>
            <a:off x="176978" y="140733"/>
            <a:ext cx="4340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 순서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11101D0-34D1-414A-A327-E89239F4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9" y="2083949"/>
            <a:ext cx="6644081" cy="28956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F34650E-C98E-4032-B0C9-B41D79C0C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959" y="859857"/>
            <a:ext cx="6644081" cy="8763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33ACA2C5-7BB0-40F6-AF24-BE1A4AF2FF4C}"/>
              </a:ext>
            </a:extLst>
          </p:cNvPr>
          <p:cNvSpPr/>
          <p:nvPr/>
        </p:nvSpPr>
        <p:spPr>
          <a:xfrm>
            <a:off x="7108314" y="2083949"/>
            <a:ext cx="4032265" cy="28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상품명 마스터 정보로 매칭 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 err="1">
                <a:solidFill>
                  <a:schemeClr val="tx1"/>
                </a:solidFill>
              </a:rPr>
              <a:t>다음장</a:t>
            </a:r>
            <a:r>
              <a:rPr lang="ko-KR" altLang="en-US" sz="1200" dirty="0">
                <a:solidFill>
                  <a:schemeClr val="tx1"/>
                </a:solidFill>
              </a:rPr>
              <a:t> 참조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  : </a:t>
            </a:r>
            <a:r>
              <a:rPr lang="ko-KR" altLang="en-US" sz="1200" dirty="0">
                <a:solidFill>
                  <a:schemeClr val="tx1"/>
                </a:solidFill>
              </a:rPr>
              <a:t>고객사 아이템 </a:t>
            </a:r>
            <a:r>
              <a:rPr lang="ko-KR" altLang="en-US" sz="1200" dirty="0" err="1">
                <a:solidFill>
                  <a:schemeClr val="tx1"/>
                </a:solidFill>
              </a:rPr>
              <a:t>세팅후</a:t>
            </a:r>
            <a:r>
              <a:rPr lang="ko-KR" altLang="en-US" sz="1200" dirty="0">
                <a:solidFill>
                  <a:schemeClr val="tx1"/>
                </a:solidFill>
              </a:rPr>
              <a:t> 사용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1, EMS </a:t>
            </a:r>
            <a:r>
              <a:rPr lang="ko-KR" altLang="en-US" sz="1200" dirty="0">
                <a:solidFill>
                  <a:schemeClr val="tx1"/>
                </a:solidFill>
              </a:rPr>
              <a:t>신고용 상품명 등록 클릭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</a:t>
            </a:r>
            <a:r>
              <a:rPr lang="ko-KR" altLang="en-US" sz="1200" dirty="0">
                <a:solidFill>
                  <a:schemeClr val="tx1"/>
                </a:solidFill>
              </a:rPr>
              <a:t>엑셀 템플릿 시트 참고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  <a:r>
              <a:rPr lang="ko-KR" altLang="en-US" sz="1200" dirty="0" err="1">
                <a:solidFill>
                  <a:schemeClr val="tx1"/>
                </a:solidFill>
              </a:rPr>
              <a:t>내품명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, HSCODE , </a:t>
            </a:r>
            <a:r>
              <a:rPr lang="ko-KR" altLang="en-US" sz="1200" dirty="0">
                <a:solidFill>
                  <a:schemeClr val="tx1"/>
                </a:solidFill>
              </a:rPr>
              <a:t>신고용상품명 만 기재하고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</a:rPr>
              <a:t>일괄등록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4BC4CAF-7728-4274-94FA-F6DE809D7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06" y="5090946"/>
            <a:ext cx="8429625" cy="94933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327057F-A5B6-4B48-B066-6BFEE8D15D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43" r="6875" b="1"/>
          <a:stretch/>
        </p:blipFill>
        <p:spPr>
          <a:xfrm>
            <a:off x="10765062" y="140733"/>
            <a:ext cx="1249960" cy="70788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7A3A2F0-8E4E-487E-AD52-6224929E2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229" y="646243"/>
            <a:ext cx="2309726" cy="13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090358"/>
            <a:ext cx="12192000" cy="1767639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FF3968-4992-40F8-969F-014342FDA2D6}"/>
              </a:ext>
            </a:extLst>
          </p:cNvPr>
          <p:cNvSpPr txBox="1"/>
          <p:nvPr/>
        </p:nvSpPr>
        <p:spPr>
          <a:xfrm>
            <a:off x="176978" y="140733"/>
            <a:ext cx="5552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 순서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 (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매칭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템플릿 다운로드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76ECC17-9751-42B8-87DC-0E3D2D6BD4AC}"/>
              </a:ext>
            </a:extLst>
          </p:cNvPr>
          <p:cNvSpPr/>
          <p:nvPr/>
        </p:nvSpPr>
        <p:spPr>
          <a:xfrm>
            <a:off x="7706600" y="848619"/>
            <a:ext cx="3713483" cy="19053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레이아웃양식클릭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EMS </a:t>
            </a:r>
            <a:r>
              <a:rPr lang="ko-KR" altLang="en-US" sz="1200" dirty="0">
                <a:solidFill>
                  <a:schemeClr val="tx1"/>
                </a:solidFill>
              </a:rPr>
              <a:t>양식클릭 </a:t>
            </a:r>
            <a:r>
              <a:rPr lang="en-US" altLang="ko-KR" sz="1200" dirty="0">
                <a:solidFill>
                  <a:schemeClr val="tx1"/>
                </a:solidFill>
              </a:rPr>
              <a:t>/ EMS </a:t>
            </a:r>
            <a:r>
              <a:rPr lang="ko-KR" altLang="en-US" sz="1200" dirty="0">
                <a:solidFill>
                  <a:schemeClr val="tx1"/>
                </a:solidFill>
              </a:rPr>
              <a:t>약식 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>
                <a:solidFill>
                  <a:schemeClr val="tx1"/>
                </a:solidFill>
              </a:rPr>
              <a:t>통합형 템플릿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3, </a:t>
            </a:r>
            <a:r>
              <a:rPr lang="ko-KR" altLang="en-US" sz="1200" dirty="0">
                <a:solidFill>
                  <a:schemeClr val="tx1"/>
                </a:solidFill>
              </a:rPr>
              <a:t>레이아웃등록 클릭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4, </a:t>
            </a:r>
            <a:r>
              <a:rPr lang="ko-KR" altLang="en-US" sz="1200" dirty="0">
                <a:solidFill>
                  <a:schemeClr val="tx1"/>
                </a:solidFill>
              </a:rPr>
              <a:t>엑셀 템플릿 양식 필요시 </a:t>
            </a:r>
            <a:r>
              <a:rPr lang="en-US" altLang="ko-KR" sz="1200" dirty="0">
                <a:solidFill>
                  <a:schemeClr val="tx1"/>
                </a:solidFill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</a:rPr>
              <a:t>양식 다운로드 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B51AFF2-5E0E-4800-865A-CB095F46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67" y="768425"/>
            <a:ext cx="5134957" cy="245070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028D31C-5A4E-40C9-92DC-7C2C19788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72" y="3474360"/>
            <a:ext cx="7046752" cy="271161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CCABF3A4-891B-4533-B556-ED11B01065AB}"/>
              </a:ext>
            </a:extLst>
          </p:cNvPr>
          <p:cNvSpPr/>
          <p:nvPr/>
        </p:nvSpPr>
        <p:spPr>
          <a:xfrm>
            <a:off x="7706599" y="3499442"/>
            <a:ext cx="3713483" cy="1520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양식다운로드 </a:t>
            </a:r>
            <a:r>
              <a:rPr lang="en-US" altLang="ko-KR" sz="1200" dirty="0">
                <a:solidFill>
                  <a:schemeClr val="tx1"/>
                </a:solidFill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</a:rPr>
              <a:t>엑셀 파일 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>
                <a:solidFill>
                  <a:schemeClr val="tx1"/>
                </a:solidFill>
              </a:rPr>
              <a:t>빨강색 필수 항목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</a:t>
            </a:r>
            <a:r>
              <a:rPr lang="ko-KR" altLang="en-US" sz="1200" dirty="0">
                <a:solidFill>
                  <a:schemeClr val="tx1"/>
                </a:solidFill>
              </a:rPr>
              <a:t>엑셀시트 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>
                <a:solidFill>
                  <a:schemeClr val="tx1"/>
                </a:solidFill>
              </a:rPr>
              <a:t>참고</a:t>
            </a:r>
            <a:r>
              <a:rPr lang="en-US" altLang="ko-KR" sz="1200" dirty="0">
                <a:solidFill>
                  <a:schemeClr val="tx1"/>
                </a:solidFill>
              </a:rPr>
              <a:t>) – </a:t>
            </a:r>
            <a:r>
              <a:rPr lang="ko-KR" altLang="en-US" sz="1200" dirty="0">
                <a:solidFill>
                  <a:schemeClr val="tx1"/>
                </a:solidFill>
              </a:rPr>
              <a:t>국가코드 </a:t>
            </a:r>
            <a:r>
              <a:rPr lang="en-US" altLang="ko-KR" sz="1200" dirty="0">
                <a:solidFill>
                  <a:schemeClr val="tx1"/>
                </a:solidFill>
              </a:rPr>
              <a:t>, POD ,                    </a:t>
            </a:r>
            <a:r>
              <a:rPr lang="ko-KR" altLang="en-US" sz="1200" dirty="0">
                <a:solidFill>
                  <a:schemeClr val="tx1"/>
                </a:solidFill>
              </a:rPr>
              <a:t>미국 주연방코드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상품명 카테고리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HSCODE , EMS </a:t>
            </a:r>
            <a:r>
              <a:rPr lang="ko-KR" altLang="en-US" sz="1200" dirty="0">
                <a:solidFill>
                  <a:schemeClr val="tx1"/>
                </a:solidFill>
              </a:rPr>
              <a:t>신고용 상품명 양식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              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3, </a:t>
            </a:r>
            <a:r>
              <a:rPr lang="ko-KR" altLang="en-US" sz="1200" dirty="0">
                <a:solidFill>
                  <a:schemeClr val="tx1"/>
                </a:solidFill>
              </a:rPr>
              <a:t>무게 </a:t>
            </a:r>
            <a:r>
              <a:rPr lang="en-US" altLang="ko-KR" sz="1200" dirty="0">
                <a:solidFill>
                  <a:schemeClr val="tx1"/>
                </a:solidFill>
              </a:rPr>
              <a:t>– </a:t>
            </a:r>
            <a:r>
              <a:rPr lang="ko-KR" altLang="en-US" sz="1200" dirty="0" err="1">
                <a:solidFill>
                  <a:schemeClr val="tx1"/>
                </a:solidFill>
              </a:rPr>
              <a:t>순중량</a:t>
            </a:r>
            <a:r>
              <a:rPr lang="ko-KR" altLang="en-US" sz="1200" dirty="0">
                <a:solidFill>
                  <a:schemeClr val="tx1"/>
                </a:solidFill>
              </a:rPr>
              <a:t> 열에 기재 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7D319AA-524D-45CB-8864-01B0DBDAE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43" r="6875" b="1"/>
          <a:stretch/>
        </p:blipFill>
        <p:spPr>
          <a:xfrm>
            <a:off x="10765062" y="140733"/>
            <a:ext cx="1249960" cy="70788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B601550-1654-4DC7-B631-5117996D6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78" y="783106"/>
            <a:ext cx="2095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090358"/>
            <a:ext cx="12192000" cy="1767639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FF3968-4992-40F8-969F-014342FDA2D6}"/>
              </a:ext>
            </a:extLst>
          </p:cNvPr>
          <p:cNvSpPr txBox="1"/>
          <p:nvPr/>
        </p:nvSpPr>
        <p:spPr>
          <a:xfrm>
            <a:off x="176978" y="140733"/>
            <a:ext cx="703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 순서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 (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엑셀파일 일괄 업로드 기능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76ECC17-9751-42B8-87DC-0E3D2D6BD4AC}"/>
              </a:ext>
            </a:extLst>
          </p:cNvPr>
          <p:cNvSpPr/>
          <p:nvPr/>
        </p:nvSpPr>
        <p:spPr>
          <a:xfrm>
            <a:off x="7569709" y="1009297"/>
            <a:ext cx="3713483" cy="1729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주문 정보 생성 클릭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EMS </a:t>
            </a:r>
            <a:r>
              <a:rPr lang="ko-KR" altLang="en-US" sz="1200" dirty="0">
                <a:solidFill>
                  <a:schemeClr val="tx1"/>
                </a:solidFill>
              </a:rPr>
              <a:t>양식클릭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3, </a:t>
            </a:r>
            <a:r>
              <a:rPr lang="ko-KR" altLang="en-US" sz="1200" dirty="0">
                <a:solidFill>
                  <a:schemeClr val="tx1"/>
                </a:solidFill>
              </a:rPr>
              <a:t>주문서 불러오기 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>
                <a:solidFill>
                  <a:schemeClr val="tx1"/>
                </a:solidFill>
              </a:rPr>
              <a:t>발송리스트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4, </a:t>
            </a:r>
            <a:r>
              <a:rPr lang="ko-KR" altLang="en-US" sz="1200" dirty="0">
                <a:solidFill>
                  <a:schemeClr val="tx1"/>
                </a:solidFill>
              </a:rPr>
              <a:t>에러내용 확인 후 </a:t>
            </a:r>
            <a:r>
              <a:rPr lang="en-US" altLang="ko-KR" sz="1200" dirty="0">
                <a:solidFill>
                  <a:schemeClr val="tx1"/>
                </a:solidFill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</a:rPr>
              <a:t>주문정보생성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</a:rPr>
              <a:t>바탕화면에 엑셀파일 복사본 파일 생성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B61B35-F335-4D26-8821-A49681992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29" y="2739204"/>
            <a:ext cx="6934200" cy="25527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063A7B2-BBB0-4BBB-BA23-9B0DE0622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43" r="6875" b="1"/>
          <a:stretch/>
        </p:blipFill>
        <p:spPr>
          <a:xfrm>
            <a:off x="10658212" y="155902"/>
            <a:ext cx="1249960" cy="70788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0C71487-CD54-4BF9-9C62-937E734F1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73" y="863788"/>
            <a:ext cx="20097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5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090358"/>
            <a:ext cx="12192000" cy="1767639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FF3968-4992-40F8-969F-014342FDA2D6}"/>
              </a:ext>
            </a:extLst>
          </p:cNvPr>
          <p:cNvSpPr txBox="1"/>
          <p:nvPr/>
        </p:nvSpPr>
        <p:spPr>
          <a:xfrm>
            <a:off x="176978" y="140733"/>
            <a:ext cx="703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 순서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5 (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개별등록 기능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76ECC17-9751-42B8-87DC-0E3D2D6BD4AC}"/>
              </a:ext>
            </a:extLst>
          </p:cNvPr>
          <p:cNvSpPr/>
          <p:nvPr/>
        </p:nvSpPr>
        <p:spPr>
          <a:xfrm>
            <a:off x="8375052" y="1138393"/>
            <a:ext cx="3713483" cy="3567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개별 </a:t>
            </a:r>
            <a:r>
              <a:rPr lang="ko-KR" altLang="en-US" sz="1200" dirty="0" err="1">
                <a:solidFill>
                  <a:schemeClr val="tx1"/>
                </a:solidFill>
              </a:rPr>
              <a:t>건별</a:t>
            </a:r>
            <a:r>
              <a:rPr lang="ko-KR" altLang="en-US" sz="1200" dirty="0">
                <a:solidFill>
                  <a:schemeClr val="tx1"/>
                </a:solidFill>
              </a:rPr>
              <a:t> 등록 기능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</a:t>
            </a:r>
            <a:r>
              <a:rPr lang="ko-KR" altLang="en-US" sz="1200" dirty="0" err="1">
                <a:solidFill>
                  <a:schemeClr val="tx1"/>
                </a:solidFill>
              </a:rPr>
              <a:t>건별</a:t>
            </a:r>
            <a:r>
              <a:rPr lang="ko-KR" altLang="en-US" sz="1200" dirty="0">
                <a:solidFill>
                  <a:schemeClr val="tx1"/>
                </a:solidFill>
              </a:rPr>
              <a:t> 수기 등록 클릭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3, </a:t>
            </a:r>
            <a:r>
              <a:rPr lang="ko-KR" altLang="en-US" sz="1200" dirty="0">
                <a:solidFill>
                  <a:schemeClr val="tx1"/>
                </a:solidFill>
              </a:rPr>
              <a:t>추가버튼 클릭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4, </a:t>
            </a:r>
            <a:r>
              <a:rPr lang="ko-KR" altLang="en-US" sz="1200" dirty="0">
                <a:solidFill>
                  <a:schemeClr val="tx1"/>
                </a:solidFill>
              </a:rPr>
              <a:t>빨강색 </a:t>
            </a:r>
            <a:r>
              <a:rPr lang="ko-KR" altLang="en-US" sz="1200" dirty="0" err="1">
                <a:solidFill>
                  <a:schemeClr val="tx1"/>
                </a:solidFill>
              </a:rPr>
              <a:t>필수값</a:t>
            </a:r>
            <a:r>
              <a:rPr lang="ko-KR" altLang="en-US" sz="1200" dirty="0">
                <a:solidFill>
                  <a:schemeClr val="tx1"/>
                </a:solidFill>
              </a:rPr>
              <a:t> 등록 후 저장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5, </a:t>
            </a:r>
            <a:r>
              <a:rPr lang="ko-KR" altLang="en-US" sz="1200" dirty="0">
                <a:solidFill>
                  <a:schemeClr val="tx1"/>
                </a:solidFill>
              </a:rPr>
              <a:t>인쇄 버튼 </a:t>
            </a:r>
            <a:r>
              <a:rPr lang="en-US" altLang="ko-KR" sz="1200" dirty="0">
                <a:solidFill>
                  <a:schemeClr val="tx1"/>
                </a:solidFill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</a:rPr>
              <a:t>프린터 </a:t>
            </a:r>
            <a:r>
              <a:rPr lang="ko-KR" altLang="en-US" sz="1200" dirty="0" err="1">
                <a:solidFill>
                  <a:schemeClr val="tx1"/>
                </a:solidFill>
              </a:rPr>
              <a:t>설정후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6, </a:t>
            </a:r>
            <a:r>
              <a:rPr lang="ko-KR" altLang="en-US" sz="1200" dirty="0">
                <a:solidFill>
                  <a:schemeClr val="tx1"/>
                </a:solidFill>
              </a:rPr>
              <a:t>프린터 설정 </a:t>
            </a:r>
            <a:r>
              <a:rPr lang="en-US" altLang="ko-KR" sz="1200" dirty="0">
                <a:solidFill>
                  <a:schemeClr val="tx1"/>
                </a:solidFill>
              </a:rPr>
              <a:t>– A4 </a:t>
            </a:r>
            <a:r>
              <a:rPr lang="ko-KR" altLang="en-US" sz="1200" dirty="0" err="1">
                <a:solidFill>
                  <a:schemeClr val="tx1"/>
                </a:solidFill>
              </a:rPr>
              <a:t>라벨지</a:t>
            </a:r>
            <a:r>
              <a:rPr lang="en-US" altLang="ko-KR" sz="1200" dirty="0">
                <a:solidFill>
                  <a:schemeClr val="tx1"/>
                </a:solidFill>
              </a:rPr>
              <a:t>(1P) , A4 (5P) </a:t>
            </a:r>
            <a:r>
              <a:rPr lang="ko-KR" altLang="en-US" sz="1200" dirty="0">
                <a:solidFill>
                  <a:schemeClr val="tx1"/>
                </a:solidFill>
              </a:rPr>
              <a:t>일반용지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                  </a:t>
            </a:r>
            <a:r>
              <a:rPr lang="ko-KR" altLang="en-US" sz="1200" dirty="0" err="1">
                <a:solidFill>
                  <a:schemeClr val="tx1"/>
                </a:solidFill>
              </a:rPr>
              <a:t>기표지</a:t>
            </a:r>
            <a:r>
              <a:rPr lang="ko-KR" altLang="en-US" sz="1200" dirty="0">
                <a:solidFill>
                  <a:schemeClr val="tx1"/>
                </a:solidFill>
              </a:rPr>
              <a:t> 라벨 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주문서용으로 구분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                  </a:t>
            </a:r>
            <a:r>
              <a:rPr lang="ko-KR" altLang="en-US" sz="1200" dirty="0">
                <a:solidFill>
                  <a:schemeClr val="tx1"/>
                </a:solidFill>
              </a:rPr>
              <a:t>출력 가능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                     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063A7B2-BBB0-4BBB-BA23-9B0DE0622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3" r="6875" b="1"/>
          <a:stretch/>
        </p:blipFill>
        <p:spPr>
          <a:xfrm>
            <a:off x="10658212" y="155902"/>
            <a:ext cx="1249960" cy="70788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0BAEF31-DF09-4253-8768-E625C114D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8" y="719904"/>
            <a:ext cx="1536583" cy="20193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A90A378-BB03-4B03-A8A1-0C7126BA3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351" y="801498"/>
            <a:ext cx="682863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7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117285"/>
            <a:ext cx="12192000" cy="1740712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24D4A553-52D6-4996-8CBB-3065771C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847" y="283189"/>
            <a:ext cx="1342345" cy="7261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FF3968-4992-40F8-969F-014342FDA2D6}"/>
              </a:ext>
            </a:extLst>
          </p:cNvPr>
          <p:cNvSpPr txBox="1"/>
          <p:nvPr/>
        </p:nvSpPr>
        <p:spPr>
          <a:xfrm>
            <a:off x="176978" y="140733"/>
            <a:ext cx="6341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 순서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 (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출력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일괄 출력 기능 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76ECC17-9751-42B8-87DC-0E3D2D6BD4AC}"/>
              </a:ext>
            </a:extLst>
          </p:cNvPr>
          <p:cNvSpPr/>
          <p:nvPr/>
        </p:nvSpPr>
        <p:spPr>
          <a:xfrm>
            <a:off x="8478517" y="1037784"/>
            <a:ext cx="2896955" cy="3592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모든 발송데이터 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>
                <a:solidFill>
                  <a:schemeClr val="tx1"/>
                </a:solidFill>
              </a:rPr>
              <a:t> 대량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개별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  <a:r>
              <a:rPr lang="ko-KR" altLang="en-US" sz="1200" dirty="0" err="1">
                <a:solidFill>
                  <a:schemeClr val="tx1"/>
                </a:solidFill>
              </a:rPr>
              <a:t>생성후</a:t>
            </a:r>
            <a:r>
              <a:rPr lang="ko-KR" altLang="en-US" sz="1200" dirty="0">
                <a:solidFill>
                  <a:schemeClr val="tx1"/>
                </a:solidFill>
              </a:rPr>
              <a:t> 출력 기능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</a:t>
            </a:r>
            <a:r>
              <a:rPr lang="ko-KR" altLang="en-US" sz="1200" dirty="0">
                <a:solidFill>
                  <a:schemeClr val="tx1"/>
                </a:solidFill>
              </a:rPr>
              <a:t>우측 하단 </a:t>
            </a:r>
            <a:r>
              <a:rPr lang="ko-KR" altLang="en-US" sz="1200" dirty="0" err="1">
                <a:solidFill>
                  <a:schemeClr val="tx1"/>
                </a:solidFill>
              </a:rPr>
              <a:t>출력칸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“</a:t>
            </a:r>
            <a:r>
              <a:rPr lang="ko-KR" altLang="en-US" sz="1200" dirty="0" err="1">
                <a:solidFill>
                  <a:schemeClr val="tx1"/>
                </a:solidFill>
              </a:rPr>
              <a:t>우측마우스클릭</a:t>
            </a:r>
            <a:r>
              <a:rPr lang="en-US" altLang="ko-KR" sz="1200" dirty="0">
                <a:solidFill>
                  <a:schemeClr val="tx1"/>
                </a:solidFill>
              </a:rPr>
              <a:t>＂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 </a:t>
            </a:r>
            <a:r>
              <a:rPr lang="ko-KR" altLang="en-US" sz="1200" dirty="0">
                <a:solidFill>
                  <a:schemeClr val="tx1"/>
                </a:solidFill>
              </a:rPr>
              <a:t>전체선택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부분선택 클릭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3, </a:t>
            </a:r>
            <a:r>
              <a:rPr lang="ko-KR" altLang="en-US" sz="1200" dirty="0">
                <a:solidFill>
                  <a:schemeClr val="tx1"/>
                </a:solidFill>
              </a:rPr>
              <a:t>출력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4, </a:t>
            </a:r>
            <a:r>
              <a:rPr lang="ko-KR" altLang="en-US" sz="1200" dirty="0">
                <a:solidFill>
                  <a:schemeClr val="tx1"/>
                </a:solidFill>
              </a:rPr>
              <a:t>프린터설정 용지 타입 결정 가능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C9ED0F-E757-4F25-8E97-E2C971AAC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7818"/>
            <a:ext cx="8397380" cy="38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7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DAE4F42-77EB-435F-A834-1E84039D60F3}"/>
              </a:ext>
            </a:extLst>
          </p:cNvPr>
          <p:cNvSpPr/>
          <p:nvPr/>
        </p:nvSpPr>
        <p:spPr>
          <a:xfrm>
            <a:off x="0" y="5117285"/>
            <a:ext cx="12192000" cy="1740712"/>
          </a:xfrm>
          <a:prstGeom prst="rect">
            <a:avLst/>
          </a:prstGeom>
          <a:gradFill flip="none" rotWithShape="1">
            <a:gsLst>
              <a:gs pos="100000">
                <a:srgbClr val="498CBF">
                  <a:alpha val="65000"/>
                </a:srgbClr>
              </a:gs>
              <a:gs pos="55000">
                <a:srgbClr val="3C9FCC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F1D932A-60E1-4E00-BD38-EB8EBB8A7D83}"/>
              </a:ext>
            </a:extLst>
          </p:cNvPr>
          <p:cNvCxnSpPr>
            <a:cxnSpLocks/>
          </p:cNvCxnSpPr>
          <p:nvPr/>
        </p:nvCxnSpPr>
        <p:spPr>
          <a:xfrm>
            <a:off x="0" y="646243"/>
            <a:ext cx="9563343" cy="0"/>
          </a:xfrm>
          <a:prstGeom prst="line">
            <a:avLst/>
          </a:prstGeom>
          <a:ln w="31750">
            <a:solidFill>
              <a:srgbClr val="498CB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24D4A553-52D6-4996-8CBB-3065771C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847" y="283189"/>
            <a:ext cx="1342345" cy="7261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FF3968-4992-40F8-969F-014342FDA2D6}"/>
              </a:ext>
            </a:extLst>
          </p:cNvPr>
          <p:cNvSpPr txBox="1"/>
          <p:nvPr/>
        </p:nvSpPr>
        <p:spPr>
          <a:xfrm>
            <a:off x="176977" y="140733"/>
            <a:ext cx="8690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 순서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7 (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프린터설정 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주문서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기표지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출력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1P ,5P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가능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76ECC17-9751-42B8-87DC-0E3D2D6BD4AC}"/>
              </a:ext>
            </a:extLst>
          </p:cNvPr>
          <p:cNvSpPr/>
          <p:nvPr/>
        </p:nvSpPr>
        <p:spPr>
          <a:xfrm>
            <a:off x="8478517" y="1037784"/>
            <a:ext cx="3391905" cy="3592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tx1"/>
                </a:solidFill>
              </a:rPr>
              <a:t>1, </a:t>
            </a:r>
            <a:r>
              <a:rPr lang="ko-KR" altLang="en-US" sz="1200" dirty="0">
                <a:solidFill>
                  <a:schemeClr val="tx1"/>
                </a:solidFill>
              </a:rPr>
              <a:t>여러 곳에서 프린터 지정 가능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</a:rPr>
              <a:t>조회 ▶ 요금등록 ▶ 운송장 출력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2, </a:t>
            </a:r>
            <a:r>
              <a:rPr lang="ko-KR" altLang="en-US" sz="1200" dirty="0">
                <a:solidFill>
                  <a:schemeClr val="tx1"/>
                </a:solidFill>
              </a:rPr>
              <a:t>주문서 타입 양식 </a:t>
            </a:r>
            <a:r>
              <a:rPr lang="ko-KR" altLang="en-US" sz="1200" dirty="0" err="1">
                <a:solidFill>
                  <a:schemeClr val="tx1"/>
                </a:solidFill>
              </a:rPr>
              <a:t>출력시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– </a:t>
            </a:r>
            <a:r>
              <a:rPr lang="ko-KR" altLang="en-US" sz="1200" dirty="0">
                <a:solidFill>
                  <a:schemeClr val="tx1"/>
                </a:solidFill>
              </a:rPr>
              <a:t>좌측설정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3, A4 (1P) , A4(5P) , </a:t>
            </a:r>
            <a:r>
              <a:rPr lang="ko-KR" altLang="en-US" sz="1200" dirty="0">
                <a:solidFill>
                  <a:schemeClr val="tx1"/>
                </a:solidFill>
              </a:rPr>
              <a:t>전용기표지출력시 설정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4, 3</a:t>
            </a:r>
            <a:r>
              <a:rPr lang="ko-KR" altLang="en-US" sz="1200" dirty="0">
                <a:solidFill>
                  <a:schemeClr val="tx1"/>
                </a:solidFill>
              </a:rPr>
              <a:t>항 </a:t>
            </a:r>
            <a:r>
              <a:rPr lang="ko-KR" altLang="en-US" sz="1200" dirty="0" err="1">
                <a:solidFill>
                  <a:schemeClr val="tx1"/>
                </a:solidFill>
              </a:rPr>
              <a:t>출력시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1</a:t>
            </a:r>
            <a:r>
              <a:rPr lang="ko-KR" altLang="en-US" sz="1200" dirty="0">
                <a:solidFill>
                  <a:schemeClr val="tx1"/>
                </a:solidFill>
              </a:rPr>
              <a:t>번 서비스지정 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2</a:t>
            </a:r>
            <a:r>
              <a:rPr lang="ko-KR" altLang="en-US" sz="1200" dirty="0">
                <a:solidFill>
                  <a:schemeClr val="tx1"/>
                </a:solidFill>
              </a:rPr>
              <a:t>번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>
                <a:solidFill>
                  <a:schemeClr val="tx1"/>
                </a:solidFill>
              </a:rPr>
              <a:t>송장양식지정</a:t>
            </a:r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   3</a:t>
            </a:r>
            <a:r>
              <a:rPr lang="ko-KR" altLang="en-US" sz="1200" dirty="0">
                <a:solidFill>
                  <a:schemeClr val="tx1"/>
                </a:solidFill>
              </a:rPr>
              <a:t>번 프린터 지정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5, </a:t>
            </a:r>
            <a:r>
              <a:rPr lang="ko-KR" altLang="en-US" sz="1200" dirty="0">
                <a:solidFill>
                  <a:schemeClr val="tx1"/>
                </a:solidFill>
              </a:rPr>
              <a:t>등록 버튼 클릭 </a:t>
            </a:r>
            <a:endParaRPr lang="en-US" altLang="ko-KR" sz="1200" dirty="0">
              <a:solidFill>
                <a:schemeClr val="tx1"/>
              </a:solidFill>
            </a:endParaRP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6, </a:t>
            </a:r>
            <a:r>
              <a:rPr lang="ko-KR" altLang="en-US" sz="1200" dirty="0">
                <a:solidFill>
                  <a:schemeClr val="tx1"/>
                </a:solidFill>
              </a:rPr>
              <a:t>출력 타입용지 </a:t>
            </a:r>
            <a:r>
              <a:rPr lang="ko-KR" altLang="en-US" sz="1200" dirty="0" err="1">
                <a:solidFill>
                  <a:schemeClr val="tx1"/>
                </a:solidFill>
              </a:rPr>
              <a:t>변경시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“</a:t>
            </a:r>
            <a:r>
              <a:rPr lang="ko-KR" altLang="en-US" sz="1200" dirty="0">
                <a:solidFill>
                  <a:schemeClr val="tx1"/>
                </a:solidFill>
              </a:rPr>
              <a:t>꼭 </a:t>
            </a:r>
            <a:r>
              <a:rPr lang="en-US" altLang="ko-KR" sz="1200" dirty="0">
                <a:solidFill>
                  <a:schemeClr val="tx1"/>
                </a:solidFill>
              </a:rPr>
              <a:t>“ </a:t>
            </a:r>
            <a:r>
              <a:rPr lang="ko-KR" altLang="en-US" sz="1200" dirty="0" err="1">
                <a:solidFill>
                  <a:schemeClr val="tx1"/>
                </a:solidFill>
              </a:rPr>
              <a:t>삭제후</a:t>
            </a:r>
            <a:r>
              <a:rPr lang="ko-KR" altLang="en-US" sz="1200" dirty="0">
                <a:solidFill>
                  <a:schemeClr val="tx1"/>
                </a:solidFill>
              </a:rPr>
              <a:t> 재 등록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BE18B9-703E-4C97-8D18-AD5D7799E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5" y="727993"/>
            <a:ext cx="1466850" cy="8096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7F1165-3E88-4934-835D-2656B0060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612" y="727993"/>
            <a:ext cx="1666875" cy="9620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83D9136-7040-4A3C-9FCC-39739B486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023" y="727993"/>
            <a:ext cx="1909936" cy="96202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241A4A8-02A9-4137-B9E5-3A9604F26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77" y="1740715"/>
            <a:ext cx="7886700" cy="78105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1BCFDA6-5D60-42F9-B2B7-7635FF159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104099"/>
            <a:ext cx="2895600" cy="231998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CE25D5D-9F33-4C04-A659-829A16207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977" y="4116361"/>
            <a:ext cx="3023423" cy="21717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6086A106-472F-41B4-8355-63F16AEC02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02" y="2521765"/>
            <a:ext cx="5905500" cy="154689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87F41AD6-A9AA-401A-AE10-29E6849C03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2236" y="2497027"/>
            <a:ext cx="2228861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98720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556</Words>
  <Application>Microsoft Office PowerPoint</Application>
  <PresentationFormat>와이드스크린</PresentationFormat>
  <Paragraphs>150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나눔고딕</vt:lpstr>
      <vt:lpstr>나눔바른고딕 옛한글</vt:lpstr>
      <vt:lpstr>맑은 고딕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 Hyunwoo</dc:creator>
  <cp:lastModifiedBy>박 태일</cp:lastModifiedBy>
  <cp:revision>98</cp:revision>
  <cp:lastPrinted>2021-12-08T23:48:01Z</cp:lastPrinted>
  <dcterms:created xsi:type="dcterms:W3CDTF">2021-01-29T02:10:04Z</dcterms:created>
  <dcterms:modified xsi:type="dcterms:W3CDTF">2021-12-22T03:53:20Z</dcterms:modified>
</cp:coreProperties>
</file>